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7a1e7252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7a1e7252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7a1e7252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7a1e7252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7a1e7252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7a1e7252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7a1e7252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7a1e7252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7a1e7252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7a1e7252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7a1e7252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7a1e7252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7a1e7252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7a1e7252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7a1e7252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7a1e7252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7a1e7252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7a1e7252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7a1e7252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7a1e7252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7a1e725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7a1e725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7b02933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7b02933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7a1e7252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7a1e725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7a1e7252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7a1e7252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7a1e7252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7a1e7252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7a1e72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7a1e72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8.gif"/><Relationship Id="rId6" Type="http://schemas.openxmlformats.org/officeDocument/2006/relationships/image" Target="../media/image3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3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6.gif"/><Relationship Id="rId6"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gif"/><Relationship Id="rId4" Type="http://schemas.openxmlformats.org/officeDocument/2006/relationships/image" Target="../media/image3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20.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a:t>
            </a:r>
            <a:r>
              <a:rPr lang="en">
                <a:solidFill>
                  <a:schemeClr val="lt1"/>
                </a:solidFill>
              </a:rPr>
              <a:t> 4</a:t>
            </a:r>
            <a:endParaRPr>
              <a:solidFill>
                <a:schemeClr val="lt1"/>
              </a:solidFill>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t>MIT Datathon</a:t>
            </a:r>
            <a:endParaRPr b="1"/>
          </a:p>
          <a:p>
            <a:pPr indent="0" lvl="0" marL="0" rtl="0" algn="ctr">
              <a:spcBef>
                <a:spcPts val="0"/>
              </a:spcBef>
              <a:spcAft>
                <a:spcPts val="0"/>
              </a:spcAft>
              <a:buNone/>
            </a:pPr>
            <a:r>
              <a:rPr b="1" lang="en"/>
              <a:t>May 18-19, 2023</a:t>
            </a:r>
            <a:endParaRPr b="1"/>
          </a:p>
        </p:txBody>
      </p:sp>
      <p:pic>
        <p:nvPicPr>
          <p:cNvPr id="68" name="Google Shape;68;p13"/>
          <p:cNvPicPr preferRelativeResize="0"/>
          <p:nvPr/>
        </p:nvPicPr>
        <p:blipFill>
          <a:blip r:embed="rId3">
            <a:alphaModFix/>
          </a:blip>
          <a:stretch>
            <a:fillRect/>
          </a:stretch>
        </p:blipFill>
        <p:spPr>
          <a:xfrm>
            <a:off x="3359525" y="117700"/>
            <a:ext cx="2833925" cy="695025"/>
          </a:xfrm>
          <a:prstGeom prst="rect">
            <a:avLst/>
          </a:prstGeom>
          <a:noFill/>
          <a:ln>
            <a:noFill/>
          </a:ln>
        </p:spPr>
      </p:pic>
      <p:pic>
        <p:nvPicPr>
          <p:cNvPr id="69" name="Google Shape;69;p13"/>
          <p:cNvPicPr preferRelativeResize="0"/>
          <p:nvPr/>
        </p:nvPicPr>
        <p:blipFill>
          <a:blip r:embed="rId4">
            <a:alphaModFix/>
          </a:blip>
          <a:stretch>
            <a:fillRect/>
          </a:stretch>
        </p:blipFill>
        <p:spPr>
          <a:xfrm>
            <a:off x="5056100" y="2000555"/>
            <a:ext cx="524826" cy="524826"/>
          </a:xfrm>
          <a:prstGeom prst="rect">
            <a:avLst/>
          </a:prstGeom>
          <a:noFill/>
          <a:ln>
            <a:noFill/>
          </a:ln>
        </p:spPr>
      </p:pic>
      <p:pic>
        <p:nvPicPr>
          <p:cNvPr id="70" name="Google Shape;70;p13"/>
          <p:cNvPicPr preferRelativeResize="0"/>
          <p:nvPr/>
        </p:nvPicPr>
        <p:blipFill>
          <a:blip r:embed="rId5">
            <a:alphaModFix/>
          </a:blip>
          <a:stretch>
            <a:fillRect/>
          </a:stretch>
        </p:blipFill>
        <p:spPr>
          <a:xfrm>
            <a:off x="6193450" y="1531488"/>
            <a:ext cx="2080525" cy="2080525"/>
          </a:xfrm>
          <a:prstGeom prst="rect">
            <a:avLst/>
          </a:prstGeom>
          <a:noFill/>
          <a:ln>
            <a:noFill/>
          </a:ln>
        </p:spPr>
      </p:pic>
      <p:pic>
        <p:nvPicPr>
          <p:cNvPr id="71" name="Google Shape;71;p13"/>
          <p:cNvPicPr preferRelativeResize="0"/>
          <p:nvPr/>
        </p:nvPicPr>
        <p:blipFill>
          <a:blip r:embed="rId6">
            <a:alphaModFix/>
          </a:blip>
          <a:stretch>
            <a:fillRect/>
          </a:stretch>
        </p:blipFill>
        <p:spPr>
          <a:xfrm>
            <a:off x="291300" y="1552738"/>
            <a:ext cx="2717350" cy="203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45" name="Google Shape;145;p22"/>
          <p:cNvSpPr txBox="1"/>
          <p:nvPr>
            <p:ph idx="1" type="body"/>
          </p:nvPr>
        </p:nvSpPr>
        <p:spPr>
          <a:xfrm>
            <a:off x="195675" y="1266325"/>
            <a:ext cx="55584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Biases are everywhere!</a:t>
            </a:r>
            <a:endParaRPr b="1"/>
          </a:p>
          <a:p>
            <a:pPr indent="-342900" lvl="1" marL="914400" rtl="0" algn="l">
              <a:spcBef>
                <a:spcPts val="0"/>
              </a:spcBef>
              <a:spcAft>
                <a:spcPts val="0"/>
              </a:spcAft>
              <a:buSzPts val="1800"/>
              <a:buChar char="-"/>
            </a:pPr>
            <a:r>
              <a:rPr b="1" lang="en" sz="1800"/>
              <a:t>Example of amazon and automated CV screening</a:t>
            </a:r>
            <a:endParaRPr b="1" sz="1800"/>
          </a:p>
          <a:p>
            <a:pPr indent="-342900" lvl="0" marL="457200" rtl="0" algn="l">
              <a:spcBef>
                <a:spcPts val="0"/>
              </a:spcBef>
              <a:spcAft>
                <a:spcPts val="0"/>
              </a:spcAft>
              <a:buSzPts val="1800"/>
              <a:buChar char="-"/>
            </a:pPr>
            <a:r>
              <a:rPr b="1" lang="en"/>
              <a:t>Why not draw blood for everyone? Or at least calibrate the pulse oximeter. Like the glucose monitor.</a:t>
            </a:r>
            <a:endParaRPr b="1"/>
          </a:p>
          <a:p>
            <a:pPr indent="-342900" lvl="0" marL="457200" rtl="0" algn="l">
              <a:spcBef>
                <a:spcPts val="0"/>
              </a:spcBef>
              <a:spcAft>
                <a:spcPts val="0"/>
              </a:spcAft>
              <a:buSzPts val="1800"/>
              <a:buChar char="-"/>
            </a:pPr>
            <a:r>
              <a:rPr b="1" lang="en"/>
              <a:t>Finishing all of the workshops is not a good idea</a:t>
            </a:r>
            <a:endParaRPr b="1"/>
          </a:p>
          <a:p>
            <a:pPr indent="-342900" lvl="0" marL="457200" rtl="0" algn="l">
              <a:spcBef>
                <a:spcPts val="0"/>
              </a:spcBef>
              <a:spcAft>
                <a:spcPts val="0"/>
              </a:spcAft>
              <a:buSzPts val="1800"/>
              <a:buChar char="-"/>
            </a:pPr>
            <a:r>
              <a:rPr b="1" lang="en"/>
              <a:t>We must understand the data the interactions</a:t>
            </a:r>
            <a:endParaRPr b="1"/>
          </a:p>
        </p:txBody>
      </p:sp>
      <p:pic>
        <p:nvPicPr>
          <p:cNvPr id="146" name="Google Shape;146;p22"/>
          <p:cNvPicPr preferRelativeResize="0"/>
          <p:nvPr/>
        </p:nvPicPr>
        <p:blipFill rotWithShape="1">
          <a:blip r:embed="rId3">
            <a:alphaModFix/>
          </a:blip>
          <a:srcRect b="0" l="50000" r="0" t="1224"/>
          <a:stretch/>
        </p:blipFill>
        <p:spPr>
          <a:xfrm>
            <a:off x="5754000" y="102175"/>
            <a:ext cx="2341549" cy="2952750"/>
          </a:xfrm>
          <a:prstGeom prst="rect">
            <a:avLst/>
          </a:prstGeom>
          <a:noFill/>
          <a:ln>
            <a:noFill/>
          </a:ln>
        </p:spPr>
      </p:pic>
      <p:pic>
        <p:nvPicPr>
          <p:cNvPr id="147" name="Google Shape;147;p22"/>
          <p:cNvPicPr preferRelativeResize="0"/>
          <p:nvPr/>
        </p:nvPicPr>
        <p:blipFill>
          <a:blip r:embed="rId4">
            <a:alphaModFix/>
          </a:blip>
          <a:stretch>
            <a:fillRect/>
          </a:stretch>
        </p:blipFill>
        <p:spPr>
          <a:xfrm>
            <a:off x="8095550" y="200287"/>
            <a:ext cx="1066275" cy="2854638"/>
          </a:xfrm>
          <a:prstGeom prst="rect">
            <a:avLst/>
          </a:prstGeom>
          <a:noFill/>
          <a:ln>
            <a:noFill/>
          </a:ln>
        </p:spPr>
      </p:pic>
      <p:cxnSp>
        <p:nvCxnSpPr>
          <p:cNvPr id="148" name="Google Shape;148;p22"/>
          <p:cNvCxnSpPr>
            <a:stCxn id="149" idx="0"/>
          </p:cNvCxnSpPr>
          <p:nvPr/>
        </p:nvCxnSpPr>
        <p:spPr>
          <a:xfrm flipH="1" rot="10800000">
            <a:off x="8429650" y="3098975"/>
            <a:ext cx="337800" cy="789600"/>
          </a:xfrm>
          <a:prstGeom prst="straightConnector1">
            <a:avLst/>
          </a:prstGeom>
          <a:noFill/>
          <a:ln cap="flat" cmpd="sng" w="38100">
            <a:solidFill>
              <a:schemeClr val="dk2"/>
            </a:solidFill>
            <a:prstDash val="solid"/>
            <a:round/>
            <a:headEnd len="med" w="med" type="none"/>
            <a:tailEnd len="med" w="med" type="triangle"/>
          </a:ln>
        </p:spPr>
      </p:cxnSp>
      <p:sp>
        <p:nvSpPr>
          <p:cNvPr id="150" name="Google Shape;150;p22"/>
          <p:cNvSpPr/>
          <p:nvPr/>
        </p:nvSpPr>
        <p:spPr>
          <a:xfrm>
            <a:off x="8144225" y="505825"/>
            <a:ext cx="999900" cy="906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nvSpPr>
        <p:spPr>
          <a:xfrm>
            <a:off x="7832650" y="3888575"/>
            <a:ext cx="1194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Open Sans"/>
                <a:ea typeface="Open Sans"/>
                <a:cs typeface="Open Sans"/>
                <a:sym typeface="Open Sans"/>
              </a:rPr>
              <a:t>Data is messy!</a:t>
            </a:r>
            <a:endParaRPr b="1" sz="1900">
              <a:latin typeface="Open Sans"/>
              <a:ea typeface="Open Sans"/>
              <a:cs typeface="Open Sans"/>
              <a:sym typeface="Open Sans"/>
            </a:endParaRPr>
          </a:p>
        </p:txBody>
      </p:sp>
      <p:pic>
        <p:nvPicPr>
          <p:cNvPr id="151" name="Google Shape;151;p22"/>
          <p:cNvPicPr preferRelativeResize="0"/>
          <p:nvPr/>
        </p:nvPicPr>
        <p:blipFill>
          <a:blip r:embed="rId5">
            <a:alphaModFix/>
          </a:blip>
          <a:stretch>
            <a:fillRect/>
          </a:stretch>
        </p:blipFill>
        <p:spPr>
          <a:xfrm>
            <a:off x="5993075" y="3344225"/>
            <a:ext cx="1742650" cy="160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642950" y="153750"/>
            <a:ext cx="54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7" name="Google Shape;157;p23"/>
          <p:cNvSpPr txBox="1"/>
          <p:nvPr/>
        </p:nvSpPr>
        <p:spPr>
          <a:xfrm>
            <a:off x="489200" y="824625"/>
            <a:ext cx="6339000" cy="19626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Tech </a:t>
            </a:r>
            <a:r>
              <a:rPr b="1" lang="en" sz="1650">
                <a:latin typeface="Open Sans"/>
                <a:ea typeface="Open Sans"/>
                <a:cs typeface="Open Sans"/>
                <a:sym typeface="Open Sans"/>
              </a:rPr>
              <a:t>issues</a:t>
            </a:r>
            <a:r>
              <a:rPr b="1" lang="en" sz="1650">
                <a:latin typeface="Open Sans"/>
                <a:ea typeface="Open Sans"/>
                <a:cs typeface="Open Sans"/>
                <a:sym typeface="Open Sans"/>
              </a:rPr>
              <a:t> limited productivity on day one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Have the students set things up online before the datathon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Too much information all at once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Simplify language or provide definitions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Maybe provide a welcome packet w/ notebook to take notes</a:t>
            </a:r>
            <a:endParaRPr b="1" sz="1450">
              <a:latin typeface="Open Sans"/>
              <a:ea typeface="Open Sans"/>
              <a:cs typeface="Open Sans"/>
              <a:sym typeface="Open Sans"/>
            </a:endParaRPr>
          </a:p>
        </p:txBody>
      </p:sp>
      <p:sp>
        <p:nvSpPr>
          <p:cNvPr id="158" name="Google Shape;158;p23"/>
          <p:cNvSpPr txBox="1"/>
          <p:nvPr/>
        </p:nvSpPr>
        <p:spPr>
          <a:xfrm>
            <a:off x="0" y="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accent1"/>
                </a:solidFill>
                <a:latin typeface="PT Sans Narrow"/>
                <a:ea typeface="PT Sans Narrow"/>
                <a:cs typeface="PT Sans Narrow"/>
                <a:sym typeface="PT Sans Narrow"/>
              </a:rPr>
              <a:t>Constructive</a:t>
            </a:r>
            <a:r>
              <a:rPr b="1" lang="en" sz="3600">
                <a:solidFill>
                  <a:schemeClr val="accent1"/>
                </a:solidFill>
                <a:latin typeface="PT Sans Narrow"/>
                <a:ea typeface="PT Sans Narrow"/>
                <a:cs typeface="PT Sans Narrow"/>
                <a:sym typeface="PT Sans Narrow"/>
              </a:rPr>
              <a:t> C</a:t>
            </a:r>
            <a:r>
              <a:rPr b="1" lang="en" sz="3600">
                <a:solidFill>
                  <a:schemeClr val="accent1"/>
                </a:solidFill>
                <a:latin typeface="PT Sans Narrow"/>
                <a:ea typeface="PT Sans Narrow"/>
                <a:cs typeface="PT Sans Narrow"/>
                <a:sym typeface="PT Sans Narrow"/>
              </a:rPr>
              <a:t>riticism </a:t>
            </a:r>
            <a:endParaRPr b="1" sz="3600">
              <a:solidFill>
                <a:schemeClr val="accent1"/>
              </a:solidFill>
              <a:latin typeface="PT Sans Narrow"/>
              <a:ea typeface="PT Sans Narrow"/>
              <a:cs typeface="PT Sans Narrow"/>
              <a:sym typeface="PT Sans Narrow"/>
            </a:endParaRPr>
          </a:p>
        </p:txBody>
      </p:sp>
      <p:sp>
        <p:nvSpPr>
          <p:cNvPr id="159" name="Google Shape;159;p23"/>
          <p:cNvSpPr txBox="1"/>
          <p:nvPr/>
        </p:nvSpPr>
        <p:spPr>
          <a:xfrm>
            <a:off x="642950" y="3029775"/>
            <a:ext cx="6511800" cy="19626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We </a:t>
            </a:r>
            <a:r>
              <a:rPr b="1" lang="en" sz="1650">
                <a:latin typeface="Open Sans"/>
                <a:ea typeface="Open Sans"/>
                <a:cs typeface="Open Sans"/>
                <a:sym typeface="Open Sans"/>
              </a:rPr>
              <a:t>got to meet new people and collaborate</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We got a better understanding of what a data scientist does.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The food was good.</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Good team work </a:t>
            </a:r>
            <a:endParaRPr b="1" sz="1650">
              <a:latin typeface="Open Sans"/>
              <a:ea typeface="Open Sans"/>
              <a:cs typeface="Open Sans"/>
              <a:sym typeface="Open Sans"/>
            </a:endParaRPr>
          </a:p>
          <a:p>
            <a:pPr indent="-333375" lvl="0" marL="457200" rtl="0" algn="l">
              <a:spcBef>
                <a:spcPts val="0"/>
              </a:spcBef>
              <a:spcAft>
                <a:spcPts val="0"/>
              </a:spcAft>
              <a:buSzPts val="1650"/>
              <a:buFont typeface="Open Sans"/>
              <a:buChar char="●"/>
            </a:pPr>
            <a:r>
              <a:rPr b="1" lang="en" sz="1650">
                <a:latin typeface="Open Sans"/>
                <a:ea typeface="Open Sans"/>
                <a:cs typeface="Open Sans"/>
                <a:sym typeface="Open Sans"/>
              </a:rPr>
              <a:t>Th</a:t>
            </a:r>
            <a:r>
              <a:rPr b="1" lang="en" sz="1650">
                <a:latin typeface="Open Sans"/>
                <a:ea typeface="Open Sans"/>
                <a:cs typeface="Open Sans"/>
                <a:sym typeface="Open Sans"/>
              </a:rPr>
              <a:t>e experience was resourceful and we learned the importance of getting thorough data from patients</a:t>
            </a:r>
            <a:endParaRPr b="1" sz="1650">
              <a:latin typeface="Open Sans"/>
              <a:ea typeface="Open Sans"/>
              <a:cs typeface="Open Sans"/>
              <a:sym typeface="Open Sans"/>
            </a:endParaRPr>
          </a:p>
        </p:txBody>
      </p:sp>
      <p:sp>
        <p:nvSpPr>
          <p:cNvPr id="160" name="Google Shape;160;p23"/>
          <p:cNvSpPr txBox="1"/>
          <p:nvPr/>
        </p:nvSpPr>
        <p:spPr>
          <a:xfrm>
            <a:off x="1447500" y="2290875"/>
            <a:ext cx="6249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accent1"/>
                </a:solidFill>
                <a:latin typeface="PT Sans Narrow"/>
                <a:ea typeface="PT Sans Narrow"/>
                <a:cs typeface="PT Sans Narrow"/>
                <a:sym typeface="PT Sans Narrow"/>
              </a:rPr>
              <a:t>Positive Feedback</a:t>
            </a:r>
            <a:endParaRPr/>
          </a:p>
        </p:txBody>
      </p:sp>
      <p:pic>
        <p:nvPicPr>
          <p:cNvPr id="161" name="Google Shape;161;p23"/>
          <p:cNvPicPr preferRelativeResize="0"/>
          <p:nvPr/>
        </p:nvPicPr>
        <p:blipFill>
          <a:blip r:embed="rId3">
            <a:alphaModFix/>
          </a:blip>
          <a:stretch>
            <a:fillRect/>
          </a:stretch>
        </p:blipFill>
        <p:spPr>
          <a:xfrm>
            <a:off x="6366575" y="2459875"/>
            <a:ext cx="642950" cy="642950"/>
          </a:xfrm>
          <a:prstGeom prst="rect">
            <a:avLst/>
          </a:prstGeom>
          <a:noFill/>
          <a:ln>
            <a:noFill/>
          </a:ln>
        </p:spPr>
      </p:pic>
      <p:pic>
        <p:nvPicPr>
          <p:cNvPr id="162" name="Google Shape;162;p23"/>
          <p:cNvPicPr preferRelativeResize="0"/>
          <p:nvPr/>
        </p:nvPicPr>
        <p:blipFill>
          <a:blip r:embed="rId4">
            <a:alphaModFix/>
          </a:blip>
          <a:stretch>
            <a:fillRect/>
          </a:stretch>
        </p:blipFill>
        <p:spPr>
          <a:xfrm>
            <a:off x="6366575" y="47969"/>
            <a:ext cx="642950" cy="642950"/>
          </a:xfrm>
          <a:prstGeom prst="rect">
            <a:avLst/>
          </a:prstGeom>
          <a:noFill/>
          <a:ln>
            <a:noFill/>
          </a:ln>
        </p:spPr>
      </p:pic>
      <p:pic>
        <p:nvPicPr>
          <p:cNvPr id="163" name="Google Shape;163;p23"/>
          <p:cNvPicPr preferRelativeResize="0"/>
          <p:nvPr/>
        </p:nvPicPr>
        <p:blipFill>
          <a:blip r:embed="rId5">
            <a:alphaModFix/>
          </a:blip>
          <a:stretch>
            <a:fillRect/>
          </a:stretch>
        </p:blipFill>
        <p:spPr>
          <a:xfrm>
            <a:off x="7105550" y="824625"/>
            <a:ext cx="1962600" cy="1962600"/>
          </a:xfrm>
          <a:prstGeom prst="rect">
            <a:avLst/>
          </a:prstGeom>
          <a:noFill/>
          <a:ln>
            <a:noFill/>
          </a:ln>
        </p:spPr>
      </p:pic>
      <p:pic>
        <p:nvPicPr>
          <p:cNvPr id="164" name="Google Shape;164;p23"/>
          <p:cNvPicPr preferRelativeResize="0"/>
          <p:nvPr/>
        </p:nvPicPr>
        <p:blipFill>
          <a:blip r:embed="rId6">
            <a:alphaModFix/>
          </a:blip>
          <a:stretch>
            <a:fillRect/>
          </a:stretch>
        </p:blipFill>
        <p:spPr>
          <a:xfrm>
            <a:off x="7067625" y="3264779"/>
            <a:ext cx="2038450" cy="14925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Questions About the Data</a:t>
            </a:r>
            <a:endParaRPr/>
          </a:p>
        </p:txBody>
      </p:sp>
      <p:sp>
        <p:nvSpPr>
          <p:cNvPr id="170" name="Google Shape;170;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t>Is there a correlation between the delay between the SaO2 and SpO2 measurement and the duration of the stay in the ICU?</a:t>
            </a:r>
            <a:endParaRPr b="1"/>
          </a:p>
          <a:p>
            <a:pPr indent="0" lvl="0" marL="0" rtl="0" algn="l">
              <a:spcBef>
                <a:spcPts val="1200"/>
              </a:spcBef>
              <a:spcAft>
                <a:spcPts val="0"/>
              </a:spcAft>
              <a:buNone/>
            </a:pPr>
            <a:r>
              <a:rPr lang="en"/>
              <a:t>=&gt; YES. People that had the longer delay between samples did not stay longer than 40 days. Maybe because they are in better condition</a:t>
            </a:r>
            <a:endParaRPr/>
          </a:p>
          <a:p>
            <a:pPr indent="0" lvl="0" marL="0" rtl="0" algn="l">
              <a:spcBef>
                <a:spcPts val="1200"/>
              </a:spcBef>
              <a:spcAft>
                <a:spcPts val="0"/>
              </a:spcAft>
              <a:buNone/>
            </a:pPr>
            <a:r>
              <a:rPr b="1" lang="en"/>
              <a:t>Does this delay differ between Male and Female?</a:t>
            </a:r>
            <a:endParaRPr b="1"/>
          </a:p>
          <a:p>
            <a:pPr indent="0" lvl="0" marL="0" rtl="0" algn="l">
              <a:spcBef>
                <a:spcPts val="1200"/>
              </a:spcBef>
              <a:spcAft>
                <a:spcPts val="0"/>
              </a:spcAft>
              <a:buNone/>
            </a:pPr>
            <a:r>
              <a:rPr lang="en"/>
              <a:t>=&gt; NO. </a:t>
            </a:r>
            <a:endParaRPr/>
          </a:p>
          <a:p>
            <a:pPr indent="0" lvl="0" marL="0" rtl="0" algn="l">
              <a:spcBef>
                <a:spcPts val="1200"/>
              </a:spcBef>
              <a:spcAft>
                <a:spcPts val="0"/>
              </a:spcAft>
              <a:buNone/>
            </a:pPr>
            <a:r>
              <a:rPr b="1" lang="en"/>
              <a:t>What is the age of each race group going to the ICU?</a:t>
            </a:r>
            <a:endParaRPr b="1"/>
          </a:p>
          <a:p>
            <a:pPr indent="0" lvl="0" marL="0" rtl="0" algn="l">
              <a:spcBef>
                <a:spcPts val="1200"/>
              </a:spcBef>
              <a:spcAft>
                <a:spcPts val="1200"/>
              </a:spcAft>
              <a:buNone/>
            </a:pPr>
            <a:r>
              <a:rPr lang="en"/>
              <a:t>=&gt; Black and hispanic are close to 59, asian and other are 62 and white is 66. Older people go more often to the ICU because they have more health issue so the average is high.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Questions About the Data</a:t>
            </a:r>
            <a:endParaRPr/>
          </a:p>
        </p:txBody>
      </p:sp>
      <p:sp>
        <p:nvSpPr>
          <p:cNvPr id="176" name="Google Shape;176;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Does the </a:t>
            </a:r>
            <a:r>
              <a:rPr b="1" lang="en"/>
              <a:t>insurance have an impact on the length of stay in the hospital?</a:t>
            </a:r>
            <a:endParaRPr b="1"/>
          </a:p>
          <a:p>
            <a:pPr indent="0" lvl="0" marL="0" rtl="0" algn="l">
              <a:spcBef>
                <a:spcPts val="1200"/>
              </a:spcBef>
              <a:spcAft>
                <a:spcPts val="0"/>
              </a:spcAft>
              <a:buNone/>
            </a:pPr>
            <a:r>
              <a:rPr lang="en"/>
              <a:t>=&gt; NOT REALLY. On average, people stayed around 22 days. Only 4000 measurements were found about medicaid.</a:t>
            </a:r>
            <a:endParaRPr/>
          </a:p>
          <a:p>
            <a:pPr indent="0" lvl="0" marL="0" rtl="0" algn="l">
              <a:spcBef>
                <a:spcPts val="1200"/>
              </a:spcBef>
              <a:spcAft>
                <a:spcPts val="0"/>
              </a:spcAft>
              <a:buNone/>
            </a:pPr>
            <a:r>
              <a:rPr b="1" lang="en"/>
              <a:t>Does the gender have an impact on m</a:t>
            </a:r>
            <a:r>
              <a:rPr b="1" lang="en"/>
              <a:t>ean blood pressure?</a:t>
            </a:r>
            <a:endParaRPr b="1"/>
          </a:p>
          <a:p>
            <a:pPr indent="0" lvl="0" marL="0" rtl="0" algn="l">
              <a:spcBef>
                <a:spcPts val="1200"/>
              </a:spcBef>
              <a:spcAft>
                <a:spcPts val="0"/>
              </a:spcAft>
              <a:buNone/>
            </a:pPr>
            <a:r>
              <a:rPr lang="en"/>
              <a:t>=&gt; NO. Same distribution was found. </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Distribution Overview</a:t>
            </a:r>
            <a:endParaRPr/>
          </a:p>
        </p:txBody>
      </p:sp>
      <p:pic>
        <p:nvPicPr>
          <p:cNvPr id="182" name="Google Shape;182;p26"/>
          <p:cNvPicPr preferRelativeResize="0"/>
          <p:nvPr/>
        </p:nvPicPr>
        <p:blipFill>
          <a:blip r:embed="rId3">
            <a:alphaModFix/>
          </a:blip>
          <a:stretch>
            <a:fillRect/>
          </a:stretch>
        </p:blipFill>
        <p:spPr>
          <a:xfrm>
            <a:off x="1034029" y="707400"/>
            <a:ext cx="7190197" cy="4329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0" y="-29"/>
            <a:ext cx="2119800" cy="50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40"/>
              <a:t>We Could Do This But</a:t>
            </a:r>
            <a:endParaRPr sz="4040"/>
          </a:p>
          <a:p>
            <a:pPr indent="0" lvl="0" marL="0" rtl="0" algn="ctr">
              <a:spcBef>
                <a:spcPts val="0"/>
              </a:spcBef>
              <a:spcAft>
                <a:spcPts val="0"/>
              </a:spcAft>
              <a:buSzPts val="990"/>
              <a:buNone/>
            </a:pPr>
            <a:r>
              <a:rPr lang="en" sz="4040"/>
              <a:t>…. </a:t>
            </a:r>
            <a:endParaRPr sz="4040"/>
          </a:p>
          <a:p>
            <a:pPr indent="0" lvl="0" marL="0" rtl="0" algn="ctr">
              <a:spcBef>
                <a:spcPts val="0"/>
              </a:spcBef>
              <a:spcAft>
                <a:spcPts val="0"/>
              </a:spcAft>
              <a:buSzPts val="990"/>
              <a:buNone/>
            </a:pPr>
            <a:r>
              <a:rPr lang="en" sz="4040"/>
              <a:t>Boring! </a:t>
            </a:r>
            <a:endParaRPr sz="4040"/>
          </a:p>
        </p:txBody>
      </p:sp>
      <p:pic>
        <p:nvPicPr>
          <p:cNvPr id="188" name="Google Shape;188;p27"/>
          <p:cNvPicPr preferRelativeResize="0"/>
          <p:nvPr/>
        </p:nvPicPr>
        <p:blipFill>
          <a:blip r:embed="rId3">
            <a:alphaModFix/>
          </a:blip>
          <a:stretch>
            <a:fillRect/>
          </a:stretch>
        </p:blipFill>
        <p:spPr>
          <a:xfrm>
            <a:off x="2431591" y="0"/>
            <a:ext cx="6712409" cy="5009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1354350"/>
            <a:ext cx="8520600" cy="24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040"/>
              <a:t>What is Actually Important?</a:t>
            </a:r>
            <a:endParaRPr sz="704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5350"/>
            <a:ext cx="3829500" cy="501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40"/>
              <a:t>Here We Go!</a:t>
            </a:r>
            <a:endParaRPr sz="4040"/>
          </a:p>
          <a:p>
            <a:pPr indent="0" lvl="0" marL="0" rtl="0" algn="ctr">
              <a:spcBef>
                <a:spcPts val="0"/>
              </a:spcBef>
              <a:spcAft>
                <a:spcPts val="0"/>
              </a:spcAft>
              <a:buSzPts val="990"/>
              <a:buNone/>
            </a:pPr>
            <a:r>
              <a:rPr lang="en" sz="4040"/>
              <a:t>…</a:t>
            </a:r>
            <a:endParaRPr sz="4040"/>
          </a:p>
          <a:p>
            <a:pPr indent="0" lvl="0" marL="0" rtl="0" algn="ctr">
              <a:spcBef>
                <a:spcPts val="0"/>
              </a:spcBef>
              <a:spcAft>
                <a:spcPts val="0"/>
              </a:spcAft>
              <a:buSzPts val="990"/>
              <a:buNone/>
            </a:pPr>
            <a:r>
              <a:rPr lang="en" sz="4040"/>
              <a:t>Now</a:t>
            </a:r>
            <a:endParaRPr sz="4040"/>
          </a:p>
          <a:p>
            <a:pPr indent="0" lvl="0" marL="0" rtl="0" algn="ctr">
              <a:spcBef>
                <a:spcPts val="0"/>
              </a:spcBef>
              <a:spcAft>
                <a:spcPts val="0"/>
              </a:spcAft>
              <a:buSzPts val="990"/>
              <a:buNone/>
            </a:pPr>
            <a:r>
              <a:rPr lang="en" sz="4040"/>
              <a:t>…</a:t>
            </a:r>
            <a:endParaRPr sz="4040"/>
          </a:p>
          <a:p>
            <a:pPr indent="0" lvl="0" marL="0" rtl="0" algn="ctr">
              <a:spcBef>
                <a:spcPts val="0"/>
              </a:spcBef>
              <a:spcAft>
                <a:spcPts val="0"/>
              </a:spcAft>
              <a:buSzPts val="990"/>
              <a:buNone/>
            </a:pPr>
            <a:r>
              <a:rPr lang="en" sz="4040"/>
              <a:t>Is Every Variable Important?</a:t>
            </a:r>
            <a:endParaRPr sz="4040"/>
          </a:p>
        </p:txBody>
      </p:sp>
      <p:pic>
        <p:nvPicPr>
          <p:cNvPr id="199" name="Google Shape;199;p29"/>
          <p:cNvPicPr preferRelativeResize="0"/>
          <p:nvPr/>
        </p:nvPicPr>
        <p:blipFill>
          <a:blip r:embed="rId3">
            <a:alphaModFix/>
          </a:blip>
          <a:stretch>
            <a:fillRect/>
          </a:stretch>
        </p:blipFill>
        <p:spPr>
          <a:xfrm>
            <a:off x="3991772" y="5339"/>
            <a:ext cx="4992157" cy="5012425"/>
          </a:xfrm>
          <a:prstGeom prst="rect">
            <a:avLst/>
          </a:prstGeom>
          <a:noFill/>
          <a:ln>
            <a:noFill/>
          </a:ln>
        </p:spPr>
      </p:pic>
      <p:sp>
        <p:nvSpPr>
          <p:cNvPr id="200" name="Google Shape;200;p29"/>
          <p:cNvSpPr/>
          <p:nvPr/>
        </p:nvSpPr>
        <p:spPr>
          <a:xfrm>
            <a:off x="5615175" y="32483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5615175" y="4718975"/>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7232525" y="165365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8706425" y="15982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6779675" y="31261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7113500" y="28273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8002200" y="29495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6955025" y="3973625"/>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7232525" y="4718975"/>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8706425" y="3248300"/>
            <a:ext cx="277500" cy="298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Amazing Team</a:t>
            </a:r>
            <a:endParaRPr/>
          </a:p>
        </p:txBody>
      </p:sp>
      <p:sp>
        <p:nvSpPr>
          <p:cNvPr id="77" name="Google Shape;77;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Alexa - future astronaut</a:t>
            </a:r>
            <a:endParaRPr b="1" sz="2200"/>
          </a:p>
          <a:p>
            <a:pPr indent="0" lvl="0" marL="0" rtl="0" algn="l">
              <a:spcBef>
                <a:spcPts val="1200"/>
              </a:spcBef>
              <a:spcAft>
                <a:spcPts val="0"/>
              </a:spcAft>
              <a:buNone/>
            </a:pPr>
            <a:r>
              <a:rPr b="1" lang="en" sz="2200"/>
              <a:t>Heidy - future emergency doctor</a:t>
            </a:r>
            <a:endParaRPr b="1" sz="2200"/>
          </a:p>
          <a:p>
            <a:pPr indent="0" lvl="0" marL="0" rtl="0" algn="l">
              <a:spcBef>
                <a:spcPts val="1200"/>
              </a:spcBef>
              <a:spcAft>
                <a:spcPts val="0"/>
              </a:spcAft>
              <a:buNone/>
            </a:pPr>
            <a:r>
              <a:rPr b="1" lang="en" sz="2200"/>
              <a:t>Angela - future amazing nurse</a:t>
            </a:r>
            <a:endParaRPr b="1" sz="2200"/>
          </a:p>
          <a:p>
            <a:pPr indent="0" lvl="0" marL="0" rtl="0" algn="l">
              <a:spcBef>
                <a:spcPts val="1200"/>
              </a:spcBef>
              <a:spcAft>
                <a:spcPts val="0"/>
              </a:spcAft>
              <a:buNone/>
            </a:pPr>
            <a:r>
              <a:rPr b="1" lang="en" sz="2200"/>
              <a:t>Lucas - talented data expert</a:t>
            </a:r>
            <a:endParaRPr b="1" sz="2200"/>
          </a:p>
          <a:p>
            <a:pPr indent="0" lvl="0" marL="0" rtl="0" algn="l">
              <a:spcBef>
                <a:spcPts val="1200"/>
              </a:spcBef>
              <a:spcAft>
                <a:spcPts val="0"/>
              </a:spcAft>
              <a:buNone/>
            </a:pPr>
            <a:r>
              <a:rPr b="1" lang="en" sz="2200"/>
              <a:t>Dom - best absent doctor</a:t>
            </a:r>
            <a:endParaRPr b="1" sz="2200"/>
          </a:p>
          <a:p>
            <a:pPr indent="0" lvl="0" marL="0" rtl="0" algn="l">
              <a:spcBef>
                <a:spcPts val="1200"/>
              </a:spcBef>
              <a:spcAft>
                <a:spcPts val="0"/>
              </a:spcAft>
              <a:buNone/>
            </a:pPr>
            <a:r>
              <a:rPr b="1" lang="en" sz="2200"/>
              <a:t>Amelie - always asking questions</a:t>
            </a:r>
            <a:endParaRPr b="1" sz="2200"/>
          </a:p>
          <a:p>
            <a:pPr indent="0" lvl="0" marL="0" rtl="0" algn="l">
              <a:spcBef>
                <a:spcPts val="1200"/>
              </a:spcBef>
              <a:spcAft>
                <a:spcPts val="1200"/>
              </a:spcAft>
              <a:buNone/>
            </a:pPr>
            <a:r>
              <a:t/>
            </a:r>
            <a:endParaRPr b="1" sz="2200"/>
          </a:p>
        </p:txBody>
      </p:sp>
      <p:pic>
        <p:nvPicPr>
          <p:cNvPr id="78" name="Google Shape;78;p14"/>
          <p:cNvPicPr preferRelativeResize="0"/>
          <p:nvPr/>
        </p:nvPicPr>
        <p:blipFill>
          <a:blip r:embed="rId3">
            <a:alphaModFix/>
          </a:blip>
          <a:stretch>
            <a:fillRect/>
          </a:stretch>
        </p:blipFill>
        <p:spPr>
          <a:xfrm>
            <a:off x="7227450" y="1702975"/>
            <a:ext cx="1430650" cy="1430650"/>
          </a:xfrm>
          <a:prstGeom prst="rect">
            <a:avLst/>
          </a:prstGeom>
          <a:noFill/>
          <a:ln>
            <a:noFill/>
          </a:ln>
        </p:spPr>
      </p:pic>
      <p:pic>
        <p:nvPicPr>
          <p:cNvPr id="79" name="Google Shape;79;p14"/>
          <p:cNvPicPr preferRelativeResize="0"/>
          <p:nvPr/>
        </p:nvPicPr>
        <p:blipFill>
          <a:blip r:embed="rId4">
            <a:alphaModFix/>
          </a:blip>
          <a:stretch>
            <a:fillRect/>
          </a:stretch>
        </p:blipFill>
        <p:spPr>
          <a:xfrm>
            <a:off x="4792750" y="950250"/>
            <a:ext cx="707400" cy="707400"/>
          </a:xfrm>
          <a:prstGeom prst="rect">
            <a:avLst/>
          </a:prstGeom>
          <a:noFill/>
          <a:ln>
            <a:noFill/>
          </a:ln>
        </p:spPr>
      </p:pic>
      <p:pic>
        <p:nvPicPr>
          <p:cNvPr id="80" name="Google Shape;80;p14"/>
          <p:cNvPicPr preferRelativeResize="0"/>
          <p:nvPr/>
        </p:nvPicPr>
        <p:blipFill>
          <a:blip r:embed="rId5">
            <a:alphaModFix/>
          </a:blip>
          <a:stretch>
            <a:fillRect/>
          </a:stretch>
        </p:blipFill>
        <p:spPr>
          <a:xfrm>
            <a:off x="5413250" y="1702975"/>
            <a:ext cx="707400" cy="707400"/>
          </a:xfrm>
          <a:prstGeom prst="rect">
            <a:avLst/>
          </a:prstGeom>
          <a:noFill/>
          <a:ln>
            <a:noFill/>
          </a:ln>
        </p:spPr>
      </p:pic>
      <p:pic>
        <p:nvPicPr>
          <p:cNvPr id="81" name="Google Shape;81;p14"/>
          <p:cNvPicPr preferRelativeResize="0"/>
          <p:nvPr/>
        </p:nvPicPr>
        <p:blipFill>
          <a:blip r:embed="rId6">
            <a:alphaModFix/>
          </a:blip>
          <a:stretch>
            <a:fillRect/>
          </a:stretch>
        </p:blipFill>
        <p:spPr>
          <a:xfrm>
            <a:off x="4951875" y="2293296"/>
            <a:ext cx="659200" cy="659200"/>
          </a:xfrm>
          <a:prstGeom prst="rect">
            <a:avLst/>
          </a:prstGeom>
          <a:noFill/>
          <a:ln>
            <a:noFill/>
          </a:ln>
        </p:spPr>
      </p:pic>
      <p:pic>
        <p:nvPicPr>
          <p:cNvPr id="82" name="Google Shape;82;p14"/>
          <p:cNvPicPr preferRelativeResize="0"/>
          <p:nvPr/>
        </p:nvPicPr>
        <p:blipFill>
          <a:blip r:embed="rId7">
            <a:alphaModFix/>
          </a:blip>
          <a:stretch>
            <a:fillRect/>
          </a:stretch>
        </p:blipFill>
        <p:spPr>
          <a:xfrm>
            <a:off x="5568450" y="2909875"/>
            <a:ext cx="659200" cy="659200"/>
          </a:xfrm>
          <a:prstGeom prst="rect">
            <a:avLst/>
          </a:prstGeom>
          <a:noFill/>
          <a:ln>
            <a:noFill/>
          </a:ln>
        </p:spPr>
      </p:pic>
      <p:pic>
        <p:nvPicPr>
          <p:cNvPr id="83" name="Google Shape;83;p14"/>
          <p:cNvPicPr preferRelativeResize="0"/>
          <p:nvPr/>
        </p:nvPicPr>
        <p:blipFill>
          <a:blip r:embed="rId8">
            <a:alphaModFix/>
          </a:blip>
          <a:stretch>
            <a:fillRect/>
          </a:stretch>
        </p:blipFill>
        <p:spPr>
          <a:xfrm>
            <a:off x="4688275" y="3379100"/>
            <a:ext cx="659200" cy="659200"/>
          </a:xfrm>
          <a:prstGeom prst="rect">
            <a:avLst/>
          </a:prstGeom>
          <a:noFill/>
          <a:ln>
            <a:noFill/>
          </a:ln>
        </p:spPr>
      </p:pic>
      <p:pic>
        <p:nvPicPr>
          <p:cNvPr id="84" name="Google Shape;84;p14"/>
          <p:cNvPicPr preferRelativeResize="0"/>
          <p:nvPr/>
        </p:nvPicPr>
        <p:blipFill>
          <a:blip r:embed="rId9">
            <a:alphaModFix/>
          </a:blip>
          <a:stretch>
            <a:fillRect/>
          </a:stretch>
        </p:blipFill>
        <p:spPr>
          <a:xfrm>
            <a:off x="5182825" y="3909825"/>
            <a:ext cx="659200" cy="659200"/>
          </a:xfrm>
          <a:prstGeom prst="rect">
            <a:avLst/>
          </a:prstGeom>
          <a:noFill/>
          <a:ln>
            <a:noFill/>
          </a:ln>
        </p:spPr>
      </p:pic>
      <p:sp>
        <p:nvSpPr>
          <p:cNvPr id="85" name="Google Shape;85;p14"/>
          <p:cNvSpPr txBox="1"/>
          <p:nvPr/>
        </p:nvSpPr>
        <p:spPr>
          <a:xfrm>
            <a:off x="6516225" y="234200"/>
            <a:ext cx="26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Started</a:t>
            </a:r>
            <a:endParaRPr/>
          </a:p>
        </p:txBody>
      </p:sp>
      <p:sp>
        <p:nvSpPr>
          <p:cNvPr id="91" name="Google Shape;91;p15"/>
          <p:cNvSpPr txBox="1"/>
          <p:nvPr>
            <p:ph idx="1" type="body"/>
          </p:nvPr>
        </p:nvSpPr>
        <p:spPr>
          <a:xfrm>
            <a:off x="311700" y="1266325"/>
            <a:ext cx="8520600" cy="3476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We started looking at the data!</a:t>
            </a:r>
            <a:endParaRPr b="1" sz="2100"/>
          </a:p>
          <a:p>
            <a:pPr indent="-361950" lvl="0" marL="457200" rtl="0" algn="l">
              <a:spcBef>
                <a:spcPts val="0"/>
              </a:spcBef>
              <a:spcAft>
                <a:spcPts val="0"/>
              </a:spcAft>
              <a:buSzPts val="2100"/>
              <a:buChar char="-"/>
            </a:pPr>
            <a:r>
              <a:rPr b="1" lang="en" sz="2100"/>
              <a:t>What is relevant??? What is important???</a:t>
            </a:r>
            <a:endParaRPr b="1" sz="2100"/>
          </a:p>
          <a:p>
            <a:pPr indent="-361950" lvl="1" marL="914400" rtl="0" algn="l">
              <a:spcBef>
                <a:spcPts val="0"/>
              </a:spcBef>
              <a:spcAft>
                <a:spcPts val="0"/>
              </a:spcAft>
              <a:buSzPts val="2100"/>
              <a:buChar char="-"/>
            </a:pPr>
            <a:r>
              <a:rPr b="1" lang="en" sz="2100"/>
              <a:t>Bring in the </a:t>
            </a:r>
            <a:r>
              <a:rPr b="1" lang="en" sz="2100"/>
              <a:t>doctors!</a:t>
            </a:r>
            <a:endParaRPr b="1" sz="2100"/>
          </a:p>
          <a:p>
            <a:pPr indent="-361950" lvl="0" marL="457200" rtl="0" algn="l">
              <a:spcBef>
                <a:spcPts val="0"/>
              </a:spcBef>
              <a:spcAft>
                <a:spcPts val="0"/>
              </a:spcAft>
              <a:buSzPts val="2100"/>
              <a:buChar char="-"/>
            </a:pPr>
            <a:r>
              <a:rPr b="1" lang="en" sz="2100"/>
              <a:t>How to communicate across different backgrounds?</a:t>
            </a:r>
            <a:endParaRPr b="1" sz="2100"/>
          </a:p>
          <a:p>
            <a:pPr indent="-361950" lvl="0" marL="457200" rtl="0" algn="l">
              <a:spcBef>
                <a:spcPts val="0"/>
              </a:spcBef>
              <a:spcAft>
                <a:spcPts val="0"/>
              </a:spcAft>
              <a:buSzPts val="2100"/>
              <a:buChar char="-"/>
            </a:pPr>
            <a:r>
              <a:rPr b="1" lang="en" sz="2100"/>
              <a:t>We struggled with </a:t>
            </a:r>
            <a:r>
              <a:rPr b="1" lang="en" sz="2100"/>
              <a:t>making a pie graph!</a:t>
            </a:r>
            <a:endParaRPr b="1" sz="2100"/>
          </a:p>
          <a:p>
            <a:pPr indent="-361950" lvl="1" marL="914400" rtl="0" algn="l">
              <a:spcBef>
                <a:spcPts val="0"/>
              </a:spcBef>
              <a:spcAft>
                <a:spcPts val="0"/>
              </a:spcAft>
              <a:buSzPts val="2100"/>
              <a:buChar char="-"/>
            </a:pPr>
            <a:r>
              <a:rPr b="1" lang="en" sz="2100"/>
              <a:t>Not knowing everything is ok!</a:t>
            </a:r>
            <a:endParaRPr b="1" sz="2100"/>
          </a:p>
          <a:p>
            <a:pPr indent="-361950" lvl="1" marL="914400" rtl="0" algn="l">
              <a:spcBef>
                <a:spcPts val="0"/>
              </a:spcBef>
              <a:spcAft>
                <a:spcPts val="0"/>
              </a:spcAft>
              <a:buSzPts val="2100"/>
              <a:buChar char="-"/>
            </a:pPr>
            <a:r>
              <a:rPr b="1" lang="en" sz="2100"/>
              <a:t>We are all here to learn, not compete!</a:t>
            </a:r>
            <a:endParaRPr b="1" sz="2100"/>
          </a:p>
          <a:p>
            <a:pPr indent="-361950" lvl="0" marL="457200" rtl="0" algn="l">
              <a:spcBef>
                <a:spcPts val="0"/>
              </a:spcBef>
              <a:spcAft>
                <a:spcPts val="0"/>
              </a:spcAft>
              <a:buSzPts val="2100"/>
              <a:buChar char="-"/>
            </a:pPr>
            <a:r>
              <a:rPr b="1" lang="en" sz="2100"/>
              <a:t>We spent a lot of time trying to connect to the workshops.</a:t>
            </a:r>
            <a:endParaRPr b="1" sz="2100"/>
          </a:p>
          <a:p>
            <a:pPr indent="-361950" lvl="0" marL="457200" rtl="0" algn="l">
              <a:spcBef>
                <a:spcPts val="0"/>
              </a:spcBef>
              <a:spcAft>
                <a:spcPts val="0"/>
              </a:spcAft>
              <a:buSzPts val="2100"/>
              <a:buChar char="-"/>
            </a:pPr>
            <a:r>
              <a:rPr b="1" lang="en" sz="2100"/>
              <a:t>How do we optimize our workflow?</a:t>
            </a:r>
            <a:endParaRPr b="1" sz="2100"/>
          </a:p>
          <a:p>
            <a:pPr indent="-361950" lvl="1" marL="914400" rtl="0" algn="l">
              <a:spcBef>
                <a:spcPts val="0"/>
              </a:spcBef>
              <a:spcAft>
                <a:spcPts val="0"/>
              </a:spcAft>
              <a:buSzPts val="2100"/>
              <a:buChar char="-"/>
            </a:pPr>
            <a:r>
              <a:rPr b="1" lang="en" sz="2100"/>
              <a:t>Thank you Judy!</a:t>
            </a:r>
            <a:endParaRPr sz="2100"/>
          </a:p>
        </p:txBody>
      </p:sp>
      <p:pic>
        <p:nvPicPr>
          <p:cNvPr id="92" name="Google Shape;92;p15"/>
          <p:cNvPicPr preferRelativeResize="0"/>
          <p:nvPr/>
        </p:nvPicPr>
        <p:blipFill>
          <a:blip r:embed="rId3">
            <a:alphaModFix/>
          </a:blip>
          <a:stretch>
            <a:fillRect/>
          </a:stretch>
        </p:blipFill>
        <p:spPr>
          <a:xfrm>
            <a:off x="6349325" y="0"/>
            <a:ext cx="2794675" cy="1723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1944600"/>
            <a:ext cx="8520600" cy="125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040"/>
              <a:t>Exploration!</a:t>
            </a:r>
            <a:endParaRPr sz="7040"/>
          </a:p>
        </p:txBody>
      </p:sp>
      <p:pic>
        <p:nvPicPr>
          <p:cNvPr id="98" name="Google Shape;98;p16"/>
          <p:cNvPicPr preferRelativeResize="0"/>
          <p:nvPr/>
        </p:nvPicPr>
        <p:blipFill>
          <a:blip r:embed="rId3">
            <a:alphaModFix/>
          </a:blip>
          <a:stretch>
            <a:fillRect/>
          </a:stretch>
        </p:blipFill>
        <p:spPr>
          <a:xfrm>
            <a:off x="96825" y="1342150"/>
            <a:ext cx="2459200" cy="2459200"/>
          </a:xfrm>
          <a:prstGeom prst="rect">
            <a:avLst/>
          </a:prstGeom>
          <a:noFill/>
          <a:ln>
            <a:noFill/>
          </a:ln>
        </p:spPr>
      </p:pic>
      <p:pic>
        <p:nvPicPr>
          <p:cNvPr id="99" name="Google Shape;99;p16"/>
          <p:cNvPicPr preferRelativeResize="0"/>
          <p:nvPr/>
        </p:nvPicPr>
        <p:blipFill>
          <a:blip r:embed="rId4">
            <a:alphaModFix/>
          </a:blip>
          <a:stretch>
            <a:fillRect/>
          </a:stretch>
        </p:blipFill>
        <p:spPr>
          <a:xfrm>
            <a:off x="6612901" y="1675163"/>
            <a:ext cx="2459200" cy="17931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Work More Efficiently?</a:t>
            </a:r>
            <a:endParaRPr/>
          </a:p>
        </p:txBody>
      </p:sp>
      <p:sp>
        <p:nvSpPr>
          <p:cNvPr id="105" name="Google Shape;105;p17"/>
          <p:cNvSpPr txBox="1"/>
          <p:nvPr>
            <p:ph idx="1" type="body"/>
          </p:nvPr>
        </p:nvSpPr>
        <p:spPr>
          <a:xfrm>
            <a:off x="311700" y="1266175"/>
            <a:ext cx="3999900" cy="387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u="sng"/>
              <a:t>Data Team</a:t>
            </a:r>
            <a:endParaRPr b="1" sz="2000" u="sng"/>
          </a:p>
          <a:p>
            <a:pPr indent="-342900" lvl="0" marL="457200" rtl="0" algn="l">
              <a:spcBef>
                <a:spcPts val="1200"/>
              </a:spcBef>
              <a:spcAft>
                <a:spcPts val="0"/>
              </a:spcAft>
              <a:buSzPts val="1800"/>
              <a:buChar char="●"/>
            </a:pPr>
            <a:r>
              <a:rPr lang="en" sz="1800"/>
              <a:t>Slowly work through the workshops</a:t>
            </a:r>
            <a:endParaRPr sz="1800"/>
          </a:p>
          <a:p>
            <a:pPr indent="-342900" lvl="0" marL="457200" rtl="0" algn="l">
              <a:spcBef>
                <a:spcPts val="0"/>
              </a:spcBef>
              <a:spcAft>
                <a:spcPts val="0"/>
              </a:spcAft>
              <a:buSzPts val="1800"/>
              <a:buChar char="●"/>
            </a:pPr>
            <a:r>
              <a:rPr lang="en" sz="1800"/>
              <a:t>Focus on students understanding how the code works</a:t>
            </a:r>
            <a:endParaRPr sz="1800"/>
          </a:p>
          <a:p>
            <a:pPr indent="-342900" lvl="0" marL="457200" rtl="0" algn="l">
              <a:spcBef>
                <a:spcPts val="0"/>
              </a:spcBef>
              <a:spcAft>
                <a:spcPts val="0"/>
              </a:spcAft>
              <a:buSzPts val="1800"/>
              <a:buChar char="●"/>
            </a:pPr>
            <a:r>
              <a:rPr lang="en" sz="1800"/>
              <a:t>Stop to ask for student’s input</a:t>
            </a:r>
            <a:endParaRPr sz="1800"/>
          </a:p>
          <a:p>
            <a:pPr indent="-342900" lvl="0" marL="457200" rtl="0" algn="l">
              <a:spcBef>
                <a:spcPts val="0"/>
              </a:spcBef>
              <a:spcAft>
                <a:spcPts val="0"/>
              </a:spcAft>
              <a:buSzPts val="1800"/>
              <a:buChar char="●"/>
            </a:pPr>
            <a:r>
              <a:rPr lang="en" sz="1800"/>
              <a:t>Explore effective techniques for visualization</a:t>
            </a:r>
            <a:endParaRPr sz="1800"/>
          </a:p>
          <a:p>
            <a:pPr indent="-342900" lvl="0" marL="457200" rtl="0" algn="l">
              <a:spcBef>
                <a:spcPts val="0"/>
              </a:spcBef>
              <a:spcAft>
                <a:spcPts val="0"/>
              </a:spcAft>
              <a:buSzPts val="1800"/>
              <a:buChar char="●"/>
            </a:pPr>
            <a:r>
              <a:rPr lang="en" sz="1800"/>
              <a:t>Learning is better than finishing workshops</a:t>
            </a:r>
            <a:endParaRPr sz="1800"/>
          </a:p>
        </p:txBody>
      </p:sp>
      <p:sp>
        <p:nvSpPr>
          <p:cNvPr id="106" name="Google Shape;106;p17"/>
          <p:cNvSpPr txBox="1"/>
          <p:nvPr>
            <p:ph idx="2" type="body"/>
          </p:nvPr>
        </p:nvSpPr>
        <p:spPr>
          <a:xfrm>
            <a:off x="4832400" y="1266175"/>
            <a:ext cx="3999900" cy="3567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000" u="sng"/>
              <a:t>Clinical Team</a:t>
            </a:r>
            <a:endParaRPr/>
          </a:p>
          <a:p>
            <a:pPr indent="-317500" lvl="0" marL="457200" rtl="0" algn="l">
              <a:spcBef>
                <a:spcPts val="1200"/>
              </a:spcBef>
              <a:spcAft>
                <a:spcPts val="0"/>
              </a:spcAft>
              <a:buSzPts val="1400"/>
              <a:buChar char="-"/>
            </a:pPr>
            <a:r>
              <a:rPr lang="en"/>
              <a:t>Look at the parameters to raise questions</a:t>
            </a:r>
            <a:endParaRPr/>
          </a:p>
          <a:p>
            <a:pPr indent="-317500" lvl="0" marL="457200" rtl="0" algn="l">
              <a:spcBef>
                <a:spcPts val="0"/>
              </a:spcBef>
              <a:spcAft>
                <a:spcPts val="0"/>
              </a:spcAft>
              <a:buSzPts val="1400"/>
              <a:buChar char="-"/>
            </a:pPr>
            <a:r>
              <a:rPr lang="en"/>
              <a:t>Answer these questions with some easy coding</a:t>
            </a:r>
            <a:endParaRPr/>
          </a:p>
          <a:p>
            <a:pPr indent="0" lvl="0" marL="0" rtl="0" algn="l">
              <a:spcBef>
                <a:spcPts val="1200"/>
              </a:spcBef>
              <a:spcAft>
                <a:spcPts val="0"/>
              </a:spcAft>
              <a:buNone/>
            </a:pPr>
            <a:r>
              <a:rPr lang="en"/>
              <a:t>Examples :</a:t>
            </a:r>
            <a:endParaRPr/>
          </a:p>
          <a:p>
            <a:pPr indent="-317500" lvl="0" marL="457200" rtl="0" algn="l">
              <a:spcBef>
                <a:spcPts val="1200"/>
              </a:spcBef>
              <a:spcAft>
                <a:spcPts val="0"/>
              </a:spcAft>
              <a:buSzPts val="1400"/>
              <a:buChar char="●"/>
            </a:pPr>
            <a:r>
              <a:rPr lang="en"/>
              <a:t>Does the insurance have an impact on the length of stay in the hospital?</a:t>
            </a:r>
            <a:endParaRPr/>
          </a:p>
          <a:p>
            <a:pPr indent="-317500" lvl="0" marL="457200" rtl="0" algn="l">
              <a:spcBef>
                <a:spcPts val="0"/>
              </a:spcBef>
              <a:spcAft>
                <a:spcPts val="0"/>
              </a:spcAft>
              <a:buSzPts val="1400"/>
              <a:buChar char="●"/>
            </a:pPr>
            <a:r>
              <a:rPr lang="en"/>
              <a:t>What is the age of each race group going to the ICU?</a:t>
            </a:r>
            <a:endParaRPr/>
          </a:p>
          <a:p>
            <a:pPr indent="-317500" lvl="0" marL="457200" rtl="0" algn="l">
              <a:spcBef>
                <a:spcPts val="0"/>
              </a:spcBef>
              <a:spcAft>
                <a:spcPts val="0"/>
              </a:spcAft>
              <a:buSzPts val="1400"/>
              <a:buChar char="●"/>
            </a:pPr>
            <a:r>
              <a:rPr lang="en"/>
              <a:t>Is there a correlation between the delay between the SaO2 and SpO2 measurement and the duration of the stay in the ICU?</a:t>
            </a:r>
            <a:endParaRPr/>
          </a:p>
        </p:txBody>
      </p:sp>
      <p:pic>
        <p:nvPicPr>
          <p:cNvPr id="107" name="Google Shape;107;p17"/>
          <p:cNvPicPr preferRelativeResize="0"/>
          <p:nvPr/>
        </p:nvPicPr>
        <p:blipFill rotWithShape="1">
          <a:blip r:embed="rId3">
            <a:alphaModFix/>
          </a:blip>
          <a:srcRect b="39410" l="0" r="0" t="15897"/>
          <a:stretch/>
        </p:blipFill>
        <p:spPr>
          <a:xfrm>
            <a:off x="7554320" y="0"/>
            <a:ext cx="1589679" cy="126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Slowing Down Better?</a:t>
            </a:r>
            <a:endParaRPr/>
          </a:p>
        </p:txBody>
      </p:sp>
      <p:pic>
        <p:nvPicPr>
          <p:cNvPr id="113" name="Google Shape;113;p18"/>
          <p:cNvPicPr preferRelativeResize="0"/>
          <p:nvPr/>
        </p:nvPicPr>
        <p:blipFill>
          <a:blip r:embed="rId3">
            <a:alphaModFix/>
          </a:blip>
          <a:stretch>
            <a:fillRect/>
          </a:stretch>
        </p:blipFill>
        <p:spPr>
          <a:xfrm>
            <a:off x="4571998" y="1945451"/>
            <a:ext cx="4505275" cy="3033497"/>
          </a:xfrm>
          <a:prstGeom prst="rect">
            <a:avLst/>
          </a:prstGeom>
          <a:noFill/>
          <a:ln>
            <a:noFill/>
          </a:ln>
        </p:spPr>
      </p:pic>
      <p:pic>
        <p:nvPicPr>
          <p:cNvPr id="114" name="Google Shape;114;p18"/>
          <p:cNvPicPr preferRelativeResize="0"/>
          <p:nvPr/>
        </p:nvPicPr>
        <p:blipFill>
          <a:blip r:embed="rId4">
            <a:alphaModFix/>
          </a:blip>
          <a:stretch>
            <a:fillRect/>
          </a:stretch>
        </p:blipFill>
        <p:spPr>
          <a:xfrm>
            <a:off x="1" y="1945452"/>
            <a:ext cx="4505268" cy="3033500"/>
          </a:xfrm>
          <a:prstGeom prst="rect">
            <a:avLst/>
          </a:prstGeom>
          <a:noFill/>
          <a:ln>
            <a:noFill/>
          </a:ln>
        </p:spPr>
      </p:pic>
      <p:cxnSp>
        <p:nvCxnSpPr>
          <p:cNvPr id="115" name="Google Shape;115;p18"/>
          <p:cNvCxnSpPr/>
          <p:nvPr/>
        </p:nvCxnSpPr>
        <p:spPr>
          <a:xfrm flipH="1">
            <a:off x="6223325" y="1210100"/>
            <a:ext cx="256200" cy="1611300"/>
          </a:xfrm>
          <a:prstGeom prst="straightConnector1">
            <a:avLst/>
          </a:prstGeom>
          <a:noFill/>
          <a:ln cap="flat" cmpd="sng" w="76200">
            <a:solidFill>
              <a:srgbClr val="000000"/>
            </a:solidFill>
            <a:prstDash val="solid"/>
            <a:round/>
            <a:headEnd len="med" w="med" type="none"/>
            <a:tailEnd len="med" w="med" type="triangle"/>
          </a:ln>
        </p:spPr>
      </p:cxnSp>
      <p:sp>
        <p:nvSpPr>
          <p:cNvPr id="116" name="Google Shape;116;p18"/>
          <p:cNvSpPr txBox="1"/>
          <p:nvPr/>
        </p:nvSpPr>
        <p:spPr>
          <a:xfrm>
            <a:off x="6479525" y="686900"/>
            <a:ext cx="215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Open Sans"/>
                <a:ea typeface="Open Sans"/>
                <a:cs typeface="Open Sans"/>
                <a:sym typeface="Open Sans"/>
              </a:rPr>
              <a:t>Insight!! Why?!</a:t>
            </a:r>
            <a:endParaRPr b="1" sz="22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5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600"/>
                                        <p:tgtEl>
                                          <p:spTgt spid="116"/>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Data Distributions</a:t>
            </a:r>
            <a:endParaRPr/>
          </a:p>
        </p:txBody>
      </p:sp>
      <p:pic>
        <p:nvPicPr>
          <p:cNvPr id="122" name="Google Shape;122;p19"/>
          <p:cNvPicPr preferRelativeResize="0"/>
          <p:nvPr/>
        </p:nvPicPr>
        <p:blipFill>
          <a:blip r:embed="rId3">
            <a:alphaModFix/>
          </a:blip>
          <a:stretch>
            <a:fillRect/>
          </a:stretch>
        </p:blipFill>
        <p:spPr>
          <a:xfrm>
            <a:off x="-1" y="2753162"/>
            <a:ext cx="2803975" cy="1959098"/>
          </a:xfrm>
          <a:prstGeom prst="rect">
            <a:avLst/>
          </a:prstGeom>
          <a:noFill/>
          <a:ln>
            <a:noFill/>
          </a:ln>
        </p:spPr>
      </p:pic>
      <p:pic>
        <p:nvPicPr>
          <p:cNvPr id="123" name="Google Shape;123;p19"/>
          <p:cNvPicPr preferRelativeResize="0"/>
          <p:nvPr/>
        </p:nvPicPr>
        <p:blipFill>
          <a:blip r:embed="rId4">
            <a:alphaModFix/>
          </a:blip>
          <a:stretch>
            <a:fillRect/>
          </a:stretch>
        </p:blipFill>
        <p:spPr>
          <a:xfrm>
            <a:off x="6605004" y="2698275"/>
            <a:ext cx="1786226" cy="2314375"/>
          </a:xfrm>
          <a:prstGeom prst="rect">
            <a:avLst/>
          </a:prstGeom>
          <a:noFill/>
          <a:ln>
            <a:noFill/>
          </a:ln>
        </p:spPr>
      </p:pic>
      <p:pic>
        <p:nvPicPr>
          <p:cNvPr id="124" name="Google Shape;124;p19"/>
          <p:cNvPicPr preferRelativeResize="0"/>
          <p:nvPr/>
        </p:nvPicPr>
        <p:blipFill>
          <a:blip r:embed="rId5">
            <a:alphaModFix/>
          </a:blip>
          <a:stretch>
            <a:fillRect/>
          </a:stretch>
        </p:blipFill>
        <p:spPr>
          <a:xfrm>
            <a:off x="3257912" y="2698263"/>
            <a:ext cx="2628175" cy="2068870"/>
          </a:xfrm>
          <a:prstGeom prst="rect">
            <a:avLst/>
          </a:prstGeom>
          <a:noFill/>
          <a:ln>
            <a:noFill/>
          </a:ln>
        </p:spPr>
      </p:pic>
      <p:pic>
        <p:nvPicPr>
          <p:cNvPr id="125" name="Google Shape;125;p19"/>
          <p:cNvPicPr preferRelativeResize="0"/>
          <p:nvPr/>
        </p:nvPicPr>
        <p:blipFill>
          <a:blip r:embed="rId6">
            <a:alphaModFix/>
          </a:blip>
          <a:stretch>
            <a:fillRect/>
          </a:stretch>
        </p:blipFill>
        <p:spPr>
          <a:xfrm>
            <a:off x="-1" y="622974"/>
            <a:ext cx="2803964" cy="1948775"/>
          </a:xfrm>
          <a:prstGeom prst="rect">
            <a:avLst/>
          </a:prstGeom>
          <a:noFill/>
          <a:ln>
            <a:noFill/>
          </a:ln>
        </p:spPr>
      </p:pic>
      <p:pic>
        <p:nvPicPr>
          <p:cNvPr id="126" name="Google Shape;126;p19"/>
          <p:cNvPicPr preferRelativeResize="0"/>
          <p:nvPr/>
        </p:nvPicPr>
        <p:blipFill>
          <a:blip r:embed="rId7">
            <a:alphaModFix/>
          </a:blip>
          <a:stretch>
            <a:fillRect/>
          </a:stretch>
        </p:blipFill>
        <p:spPr>
          <a:xfrm>
            <a:off x="3169865" y="707399"/>
            <a:ext cx="2628180" cy="1864350"/>
          </a:xfrm>
          <a:prstGeom prst="rect">
            <a:avLst/>
          </a:prstGeom>
          <a:noFill/>
          <a:ln>
            <a:noFill/>
          </a:ln>
        </p:spPr>
      </p:pic>
      <p:pic>
        <p:nvPicPr>
          <p:cNvPr id="127" name="Google Shape;127;p19"/>
          <p:cNvPicPr preferRelativeResize="0"/>
          <p:nvPr/>
        </p:nvPicPr>
        <p:blipFill>
          <a:blip r:embed="rId8">
            <a:alphaModFix/>
          </a:blip>
          <a:stretch>
            <a:fillRect/>
          </a:stretch>
        </p:blipFill>
        <p:spPr>
          <a:xfrm>
            <a:off x="6163934" y="707400"/>
            <a:ext cx="2668367" cy="186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1199550"/>
            <a:ext cx="8520600" cy="27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040"/>
              <a:t>That’s Cool But What Does it Mean?</a:t>
            </a:r>
            <a:endParaRPr sz="704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Simple Terms</a:t>
            </a:r>
            <a:endParaRPr/>
          </a:p>
        </p:txBody>
      </p:sp>
      <p:sp>
        <p:nvSpPr>
          <p:cNvPr id="138" name="Google Shape;138;p21"/>
          <p:cNvSpPr txBox="1"/>
          <p:nvPr>
            <p:ph idx="1" type="body"/>
          </p:nvPr>
        </p:nvSpPr>
        <p:spPr>
          <a:xfrm>
            <a:off x="311700" y="1266325"/>
            <a:ext cx="8520600" cy="3721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We have sampling bias!</a:t>
            </a:r>
            <a:endParaRPr b="1" sz="2200"/>
          </a:p>
          <a:p>
            <a:pPr indent="-368300" lvl="0" marL="457200" rtl="0" algn="l">
              <a:spcBef>
                <a:spcPts val="0"/>
              </a:spcBef>
              <a:spcAft>
                <a:spcPts val="0"/>
              </a:spcAft>
              <a:buSzPts val="2200"/>
              <a:buChar char="-"/>
            </a:pPr>
            <a:r>
              <a:rPr b="1" lang="en" sz="2200"/>
              <a:t>50% of insurance is “other”</a:t>
            </a:r>
            <a:endParaRPr b="1" sz="2200"/>
          </a:p>
          <a:p>
            <a:pPr indent="-368300" lvl="1" marL="914400" rtl="0" algn="l">
              <a:spcBef>
                <a:spcPts val="0"/>
              </a:spcBef>
              <a:spcAft>
                <a:spcPts val="0"/>
              </a:spcAft>
              <a:buSzPts val="2200"/>
              <a:buChar char="-"/>
            </a:pPr>
            <a:r>
              <a:rPr b="1" lang="en" sz="2200"/>
              <a:t>How do we interpret this?</a:t>
            </a:r>
            <a:endParaRPr b="1" sz="2200"/>
          </a:p>
          <a:p>
            <a:pPr indent="-368300" lvl="0" marL="457200" rtl="0" algn="l">
              <a:spcBef>
                <a:spcPts val="0"/>
              </a:spcBef>
              <a:spcAft>
                <a:spcPts val="0"/>
              </a:spcAft>
              <a:buSzPts val="2200"/>
              <a:buChar char="-"/>
            </a:pPr>
            <a:r>
              <a:rPr b="1" lang="en" sz="2200"/>
              <a:t>Age range is wide</a:t>
            </a:r>
            <a:endParaRPr b="1" sz="2200"/>
          </a:p>
          <a:p>
            <a:pPr indent="-368300" lvl="1" marL="914400" rtl="0" algn="l">
              <a:spcBef>
                <a:spcPts val="0"/>
              </a:spcBef>
              <a:spcAft>
                <a:spcPts val="0"/>
              </a:spcAft>
              <a:buSzPts val="2200"/>
              <a:buChar char="-"/>
            </a:pPr>
            <a:r>
              <a:rPr b="1" lang="en" sz="2200"/>
              <a:t>Does age affect SpO2? Do we need to bin the ages?</a:t>
            </a:r>
            <a:endParaRPr b="1" sz="2200"/>
          </a:p>
          <a:p>
            <a:pPr indent="-368300" lvl="0" marL="457200" rtl="0" algn="l">
              <a:spcBef>
                <a:spcPts val="0"/>
              </a:spcBef>
              <a:spcAft>
                <a:spcPts val="0"/>
              </a:spcAft>
              <a:buSzPts val="2200"/>
              <a:buChar char="-"/>
            </a:pPr>
            <a:r>
              <a:rPr b="1" lang="en" sz="2200"/>
              <a:t>10% don’t speak English</a:t>
            </a:r>
            <a:endParaRPr b="1" sz="2200"/>
          </a:p>
          <a:p>
            <a:pPr indent="-368300" lvl="1" marL="914400" rtl="0" algn="l">
              <a:spcBef>
                <a:spcPts val="0"/>
              </a:spcBef>
              <a:spcAft>
                <a:spcPts val="0"/>
              </a:spcAft>
              <a:buSzPts val="2200"/>
              <a:buChar char="-"/>
            </a:pPr>
            <a:r>
              <a:rPr b="1" lang="en" sz="2200"/>
              <a:t>Can they </a:t>
            </a:r>
            <a:r>
              <a:rPr b="1" lang="en" sz="2200"/>
              <a:t>effectively</a:t>
            </a:r>
            <a:r>
              <a:rPr b="1" lang="en" sz="2200"/>
              <a:t> communicate their problems?</a:t>
            </a:r>
            <a:endParaRPr b="1" sz="2200"/>
          </a:p>
          <a:p>
            <a:pPr indent="-368300" lvl="0" marL="457200" rtl="0" algn="l">
              <a:spcBef>
                <a:spcPts val="0"/>
              </a:spcBef>
              <a:spcAft>
                <a:spcPts val="0"/>
              </a:spcAft>
              <a:buSzPts val="2200"/>
              <a:buChar char="-"/>
            </a:pPr>
            <a:r>
              <a:rPr b="1" lang="en" sz="2200"/>
              <a:t>Majority white and male</a:t>
            </a:r>
            <a:endParaRPr b="1" sz="2200"/>
          </a:p>
          <a:p>
            <a:pPr indent="-368300" lvl="1" marL="914400" rtl="0" algn="l">
              <a:spcBef>
                <a:spcPts val="0"/>
              </a:spcBef>
              <a:spcAft>
                <a:spcPts val="0"/>
              </a:spcAft>
              <a:buSzPts val="2200"/>
              <a:buChar char="-"/>
            </a:pPr>
            <a:r>
              <a:rPr b="1" lang="en" sz="2200"/>
              <a:t>We may run into minority </a:t>
            </a:r>
            <a:r>
              <a:rPr b="1" lang="en" sz="2200"/>
              <a:t>under-representation</a:t>
            </a:r>
            <a:endParaRPr b="1" sz="2200"/>
          </a:p>
          <a:p>
            <a:pPr indent="0" lvl="0" marL="0" rtl="0" algn="l">
              <a:spcBef>
                <a:spcPts val="1200"/>
              </a:spcBef>
              <a:spcAft>
                <a:spcPts val="1200"/>
              </a:spcAft>
              <a:buNone/>
            </a:pPr>
            <a:r>
              <a:t/>
            </a:r>
            <a:endParaRPr b="1" sz="2200"/>
          </a:p>
        </p:txBody>
      </p:sp>
      <p:pic>
        <p:nvPicPr>
          <p:cNvPr id="139" name="Google Shape;139;p21"/>
          <p:cNvPicPr preferRelativeResize="0"/>
          <p:nvPr/>
        </p:nvPicPr>
        <p:blipFill>
          <a:blip r:embed="rId3">
            <a:alphaModFix/>
          </a:blip>
          <a:stretch>
            <a:fillRect/>
          </a:stretch>
        </p:blipFill>
        <p:spPr>
          <a:xfrm>
            <a:off x="6096000" y="0"/>
            <a:ext cx="3048000"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817E76"/>
      </a:lt2>
      <a:accent1>
        <a:srgbClr val="A31F34"/>
      </a:accent1>
      <a:accent2>
        <a:srgbClr val="CE93D8"/>
      </a:accent2>
      <a:accent3>
        <a:srgbClr val="333333"/>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